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1" r:id="rId3"/>
    <p:sldId id="272" r:id="rId4"/>
    <p:sldId id="258" r:id="rId5"/>
    <p:sldId id="288" r:id="rId6"/>
    <p:sldId id="274" r:id="rId7"/>
    <p:sldId id="282" r:id="rId8"/>
    <p:sldId id="275" r:id="rId9"/>
    <p:sldId id="267" r:id="rId10"/>
    <p:sldId id="290" r:id="rId11"/>
    <p:sldId id="261" r:id="rId12"/>
    <p:sldId id="292" r:id="rId13"/>
    <p:sldId id="273" r:id="rId14"/>
    <p:sldId id="285" r:id="rId15"/>
    <p:sldId id="284" r:id="rId16"/>
    <p:sldId id="283" r:id="rId17"/>
    <p:sldId id="278" r:id="rId18"/>
    <p:sldId id="269" r:id="rId19"/>
    <p:sldId id="262" r:id="rId20"/>
    <p:sldId id="279" r:id="rId21"/>
    <p:sldId id="281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6F57D-D265-451B-91BD-23037B8567F6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DB586-67B8-47A4-A778-B39D50540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B586-67B8-47A4-A778-B39D505409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B586-67B8-47A4-A778-B39D5054094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B586-67B8-47A4-A778-B39D5054094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B586-67B8-47A4-A778-B39D505409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B586-67B8-47A4-A778-B39D5054094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B586-67B8-47A4-A778-B39D5054094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B586-67B8-47A4-A778-B39D5054094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B586-67B8-47A4-A778-B39D5054094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B586-67B8-47A4-A778-B39D5054094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762000"/>
            <a:ext cx="7162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Крсташки ратови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2" descr="http://www.dodaj.rs/f/21/T6/3IJeOIQ9/templa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514600"/>
            <a:ext cx="5715000" cy="3333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9000" y="6172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С</a:t>
            </a:r>
            <a:r>
              <a:rPr lang="sr-Cyrl-RS" sz="2400" b="1" dirty="0" smtClean="0"/>
              <a:t>тр. 64-66.</a:t>
            </a:r>
            <a:endParaRPr lang="en-US" sz="2400" b="1" dirty="0"/>
          </a:p>
        </p:txBody>
      </p:sp>
    </p:spTree>
  </p:cSld>
  <p:clrMapOvr>
    <a:masterClrMapping/>
  </p:clrMapOvr>
  <p:transition spd="slow">
    <p:wheel spokes="2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on-scheidt.de/Europa%20Ende%20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572500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5943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Трећи крсташки поход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x-none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Трећи </a:t>
            </a:r>
            <a:r>
              <a:rPr lang="x-none" sz="3200" b="1" spc="5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крсташки </a:t>
            </a:r>
            <a:r>
              <a:rPr lang="sr-Cyrl-RS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рат</a:t>
            </a:r>
            <a:r>
              <a:rPr lang="x-none" b="1" spc="5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r-Latn-CS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sr-Cyrl-RS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1189-1192</a:t>
            </a:r>
            <a:r>
              <a:rPr lang="x-none" b="1" spc="5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r-Latn-CS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x-none" sz="2800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који </a:t>
            </a:r>
            <a:r>
              <a:rPr lang="x-none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покрећу немачки </a:t>
            </a:r>
            <a:r>
              <a:rPr lang="x-none" sz="2800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</a:t>
            </a:r>
            <a:r>
              <a:rPr lang="x-none" sz="2800" b="1" spc="5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x-none" sz="2800" b="1" spc="5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Фридрих</a:t>
            </a:r>
            <a:r>
              <a:rPr lang="sr-Cyrl-RS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x-none" sz="2800" b="1" spc="5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Барбароса </a:t>
            </a:r>
            <a:r>
              <a:rPr lang="sr-Cyrl-RS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x-none" sz="2800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x-none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енглески краљ </a:t>
            </a:r>
            <a:r>
              <a:rPr lang="x-none" sz="2800" b="1" spc="5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Ричард Лав</a:t>
            </a:r>
            <a:r>
              <a:rPr lang="sr-Cyrl-RS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ље</a:t>
            </a:r>
            <a:r>
              <a:rPr lang="x-none" sz="2800" b="1" spc="5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Срце</a:t>
            </a:r>
            <a:r>
              <a:rPr lang="sr-Cyrl-RS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sr-Cyrl-RS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француски краљ </a:t>
            </a:r>
            <a:r>
              <a:rPr lang="sr-Cyrl-RS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Филип </a:t>
            </a:r>
            <a:r>
              <a:rPr lang="x-none" sz="2800" b="1" spc="5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r>
              <a:rPr lang="sr-Latn-RS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r-Cyrl-RS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Август </a:t>
            </a:r>
            <a:r>
              <a:rPr lang="x-none" sz="2800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</a:t>
            </a:r>
            <a:r>
              <a:rPr lang="x-none" sz="2800" b="1" spc="5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x-none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циљем да поврате Јерусалим али нису успели. Фридрих се удавио у једној речици у </a:t>
            </a:r>
            <a:r>
              <a:rPr lang="x-none" sz="2800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</a:t>
            </a:r>
            <a:r>
              <a:rPr lang="sr-Latn-RS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x-none" sz="2800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Азији </a:t>
            </a:r>
            <a:r>
              <a:rPr lang="x-none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Ричард је преотео Кипар од Византије и као утешну награду поклонио бившем краљу Јерусалима.</a:t>
            </a:r>
            <a:endParaRPr lang="en-US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967335"/>
            <a:ext cx="883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x-none" sz="28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</a:rPr>
              <a:t>. 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pic>
        <p:nvPicPr>
          <p:cNvPr id="10242" name="Picture 2" descr="http://upload.wikimedia.org/wikipedia/commons/8/8b/Friedrich_I._Barbarossa_(Christian_Siedentopf,_184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3124200"/>
            <a:ext cx="2663825" cy="37338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6553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mtClean="0">
                <a:solidFill>
                  <a:schemeClr val="bg1"/>
                </a:solidFill>
              </a:rPr>
              <a:t>Фридрих </a:t>
            </a:r>
            <a:r>
              <a:rPr lang="en-US" smtClean="0">
                <a:solidFill>
                  <a:schemeClr val="bg1"/>
                </a:solidFill>
              </a:rPr>
              <a:t>I </a:t>
            </a:r>
            <a:r>
              <a:rPr lang="sr-Cyrl-CS" smtClean="0">
                <a:solidFill>
                  <a:schemeClr val="bg1"/>
                </a:solidFill>
              </a:rPr>
              <a:t>Барбароса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4" name="Picture 4" descr="http://upload.wikimedia.org/wikipedia/commons/thumb/4/43/Richard_coeur_de_lion.jpg/250px-Richard_coeur_de_l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124200"/>
            <a:ext cx="2590800" cy="3733800"/>
          </a:xfrm>
          <a:prstGeom prst="rect">
            <a:avLst/>
          </a:prstGeom>
          <a:noFill/>
        </p:spPr>
      </p:pic>
      <p:pic>
        <p:nvPicPr>
          <p:cNvPr id="10246" name="Picture 6" descr="http://upload.wikimedia.org/wikipedia/commons/thumb/e/e7/Richard_I_of_England_-_Palace_of_Westminster_-_24042004.jpg/275px-Richard_I_of_England_-_Palace_of_Westminster_-_24042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276600"/>
            <a:ext cx="2895601" cy="25527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19800" y="5791200"/>
            <a:ext cx="28956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Статуа Ричарда испред Вестминстерске палате у Лондону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3124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spc="5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Лав</a:t>
            </a:r>
            <a:r>
              <a:rPr lang="sr-Cyrl-RS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ље</a:t>
            </a:r>
            <a:r>
              <a:rPr lang="x-none" b="1" spc="5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Срце</a:t>
            </a:r>
            <a:endParaRPr lang="en-US" dirty="0"/>
          </a:p>
        </p:txBody>
      </p:sp>
    </p:spTree>
  </p:cSld>
  <p:clrMapOvr>
    <a:masterClrMapping/>
  </p:clrMapOvr>
  <p:transition spd="slow">
    <p:split dir="in"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v/t1.0-9/14642504_1013388132107210_628495150150836531_n.jpg?oh=f4dddd56764ac6a9924ce63baf32fdd2&amp;oe=589F18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Четврти крсташки поход 1</a:t>
            </a:r>
            <a:r>
              <a:rPr lang="sr-Latn-C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x-none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-1204</a:t>
            </a:r>
            <a:r>
              <a:rPr lang="x-none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-започео папа Иноћентије III</a:t>
            </a:r>
            <a:r>
              <a:rPr lang="x-none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циљем да униште Арапе у Египту али се </a:t>
            </a:r>
            <a:r>
              <a:rPr lang="x-none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завршио освајањем Цариграда и </a:t>
            </a:r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x-none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рвим падом Византије </a:t>
            </a:r>
            <a:r>
              <a:rPr lang="x-none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(прве хришћанске државе) </a:t>
            </a:r>
            <a:r>
              <a:rPr lang="x-none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1204</a:t>
            </a:r>
            <a:r>
              <a:rPr lang="x-none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захтев млетачког дужда Енрикеа Дандола јер витезови нису имали паре да Млечанима плате превоз бродовима до Египта. Крсташи уместо Византије оснивају Латинско царство уз невиђену пљачку и скрнављење Св. Софије</a:t>
            </a:r>
            <a:r>
              <a:rPr lang="sr-Latn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storijat.files.wordpress.com/2012/12/706px-prisedeconstantinople1204palmalejeune.jpg?w=545&amp;h=4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5495925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3581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Опсада и пад Цариграда 1204.</a:t>
            </a:r>
            <a:endParaRPr lang="en-US" sz="2000" b="1" dirty="0"/>
          </a:p>
        </p:txBody>
      </p:sp>
      <p:pic>
        <p:nvPicPr>
          <p:cNvPr id="2052" name="Picture 4" descr="http://www.srbel.net/wp-content/uploads/2012/12/papa-Ino%C4%87entije-I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657600"/>
            <a:ext cx="2514600" cy="2962276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1981200" y="838200"/>
            <a:ext cx="4724400" cy="28956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v/t1.0-9/13015227_889521224493902_4633862051754973950_n.jpg?oh=dd01c3593cb4c5a24b641a4e10ddc817&amp;oe=5783F5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6248400"/>
            <a:ext cx="7620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/>
              <a:t>Крсташи освајају Цариград, 13.04.1204.</a:t>
            </a:r>
            <a:endParaRPr lang="en-US" sz="2800" b="1" dirty="0"/>
          </a:p>
        </p:txBody>
      </p:sp>
    </p:spTree>
  </p:cSld>
  <p:clrMapOvr>
    <a:masterClrMapping/>
  </p:clrMapOvr>
  <p:transition spd="slow">
    <p:blinds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al1/v/t1.0-9/12928126_882366725209352_3847764649956238655_n.jpg?oh=335c151b3d7ca1c181cdd1edb4ac80e8&amp;oe=577D2C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103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172200"/>
            <a:ext cx="9144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Крсташи освајају Галата кулу у којој се налазио северни крај ланца којим је био препречен улазак бродовима у залив Златни рог, Константинопољ, 120</a:t>
            </a:r>
            <a:r>
              <a:rPr lang="sr-Latn-R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lf1/v/t1.0-9/1917074_875553149224043_4883198655170539408_n.jpg?oh=73d8de628c7a80db61344a3a6fc10cc0&amp;oe=578206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228601"/>
            <a:ext cx="723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Гистав Доре, Крсташи улазе у Константинопољ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agiasofia.com/emperors/1204sie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3962400" cy="3352800"/>
          </a:xfrm>
          <a:prstGeom prst="rect">
            <a:avLst/>
          </a:prstGeom>
          <a:noFill/>
        </p:spPr>
      </p:pic>
      <p:pic>
        <p:nvPicPr>
          <p:cNvPr id="41988" name="Picture 4" descr="http://www.novosti.rs/upload/images/2014/02/24n/rep-carigr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0"/>
            <a:ext cx="4953000" cy="3276600"/>
          </a:xfrm>
          <a:prstGeom prst="rect">
            <a:avLst/>
          </a:prstGeom>
          <a:noFill/>
        </p:spPr>
      </p:pic>
      <p:pic>
        <p:nvPicPr>
          <p:cNvPr id="41990" name="Picture 6" descr="http://upload.wikimedia.org/wikipedia/commons/thumb/c/c9/Eug%C3%A8ne_Ferdinand_Victor_Delacroix_012.jpg/350px-Eug%C3%A8ne_Ferdinand_Victor_Delacroix_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00"/>
            <a:ext cx="3962400" cy="28956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4290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 Цариграда 1204</a:t>
            </a:r>
            <a:r>
              <a:rPr lang="sr-Cyrl-R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s://scontent-vie.xx.fbcdn.net/hphotos-xta1/v/t1.0-9/11141142_716381385141221_3604402136169073039_n.jpg?oh=04c7e03094405bf8ce9f358f10f913e5&amp;oe=559E8F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352800"/>
            <a:ext cx="51054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572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28600"/>
            <a:ext cx="5410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352800" y="4724399"/>
            <a:ext cx="54102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Млетачка</a:t>
            </a:r>
            <a:r>
              <a:rPr lang="sr-Latn-C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sr-Cyrl-C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Венеција</a:t>
            </a:r>
            <a:r>
              <a:rPr lang="sr-Latn-C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r-Cyrl-C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град држава-поморска република</a:t>
            </a:r>
            <a:endParaRPr lang="en-US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80999" y="2514600"/>
            <a:ext cx="37337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Е Н Е Ц И Ј А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867400"/>
            <a:ext cx="82296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</a:rPr>
              <a:t>Завладала Цариградом и свим приморским градовима 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81000"/>
            <a:ext cx="70866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x-none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Од Византије остају Никејско царство у Малој Азији и Епирско на Балкану. </a:t>
            </a:r>
            <a:r>
              <a:rPr lang="x-none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1261</a:t>
            </a:r>
            <a:r>
              <a:rPr lang="x-none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.г</a:t>
            </a:r>
            <a:r>
              <a:rPr lang="x-none" sz="28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sr-Cyrl-R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Никејски цар </a:t>
            </a:r>
            <a:r>
              <a:rPr lang="x-none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Михаило</a:t>
            </a:r>
            <a:r>
              <a:rPr lang="sr-Cyrl-R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sr-Latn-C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VIII </a:t>
            </a:r>
            <a:r>
              <a:rPr lang="x-none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Палеолог </a:t>
            </a:r>
            <a:r>
              <a:rPr lang="x-none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истерати крсташе </a:t>
            </a:r>
            <a:r>
              <a:rPr lang="x-none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из Цариграда </a:t>
            </a:r>
            <a:r>
              <a:rPr lang="x-none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</a:t>
            </a:r>
            <a:r>
              <a:rPr lang="x-none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обн</a:t>
            </a:r>
            <a:r>
              <a:rPr lang="sr-Cyrl-R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  <a:r>
              <a:rPr lang="x-none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r>
              <a:rPr lang="sr-Cyrl-R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ља</a:t>
            </a:r>
            <a:r>
              <a:rPr lang="x-none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x-none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Византију.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90800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x-none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Феномен </a:t>
            </a:r>
            <a:r>
              <a:rPr lang="x-none" sz="2800" b="1" cap="none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средњег века</a:t>
            </a:r>
            <a:r>
              <a:rPr lang="sr-Latn-C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</a:p>
          <a:p>
            <a:r>
              <a:rPr lang="x-none" sz="3200" b="1" cap="none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x-none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Дечји </a:t>
            </a:r>
            <a:r>
              <a:rPr lang="x-none" sz="3200" b="1" cap="none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крсташки поход</a:t>
            </a:r>
            <a:r>
              <a:rPr lang="sr-Latn-C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sr-Latn-C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1212</a:t>
            </a:r>
            <a:r>
              <a:rPr lang="sr-Latn-C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x-none" sz="3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US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0" y="4144595"/>
            <a:ext cx="8991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x-none" sz="32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146" name="Picture 2" descr="http://www.nsreporter.rs/wp-content/uploads/2013/12/laskaris-194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150" y="228600"/>
            <a:ext cx="1847850" cy="28575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6324600" y="14478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http://upload.wikimedia.org/wikipedia/commons/thumb/5/54/ByzantineEmpire1265-sr.svg/275px-ByzantineEmpire1265-sr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86200" y="0"/>
            <a:ext cx="3886200" cy="22383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3048000" y="190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Византија 1265</a:t>
            </a:r>
            <a:endParaRPr lang="en-US" dirty="0"/>
          </a:p>
        </p:txBody>
      </p:sp>
      <p:pic>
        <p:nvPicPr>
          <p:cNvPr id="6150" name="Picture 6" descr="http://istorijat.files.wordpress.com/2012/12/d0b4d0b5d187d198d0b8-d0bad180d182d181d182d0b0d188d0bad0b8-d180d0b0d182.jpg?w=5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657600"/>
            <a:ext cx="4953000" cy="3200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00" y="54864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Прочитати опис из уџбеника</a:t>
            </a:r>
            <a:r>
              <a:rPr lang="sr-Latn-C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sr-Cyrl-R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стр. 84</a:t>
            </a:r>
            <a:r>
              <a:rPr lang="x-none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0.03681 L 0.54583 0.02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111 L 0.42917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x-none" sz="2800" b="1" cap="none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Крсташки ратови </a:t>
            </a:r>
            <a:r>
              <a:rPr lang="x-none" sz="2800" b="1" cap="none" spc="5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 верски ратови </a:t>
            </a:r>
            <a:endParaRPr lang="x-none" sz="2800" b="1" cap="none" spc="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x-none" sz="28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витезова за ослобођење Христовог гроба  у Јерусалиму</a:t>
            </a:r>
          </a:p>
          <a:p>
            <a:r>
              <a:rPr lang="x-none" sz="28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2800" b="1" spc="5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</a:t>
            </a:r>
            <a:r>
              <a:rPr lang="sr-Cyrl-RS" sz="28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x-none" sz="2800" b="1" spc="5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еверника.</a:t>
            </a:r>
            <a:r>
              <a:rPr lang="x-none" sz="2800" b="1" cap="none" spc="5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cap="none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Узроци крсташких </a:t>
            </a:r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ратова</a:t>
            </a:r>
            <a:r>
              <a:rPr lang="x-non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819400"/>
            <a:ext cx="62484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Wingdings" pitchFamily="2" charset="2"/>
              <a:buChar char="§"/>
            </a:pPr>
            <a:r>
              <a:rPr lang="x-none" sz="3200" b="1" cap="none" spc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Арабљани заузели</a:t>
            </a:r>
            <a:r>
              <a:rPr lang="sr-Cyrl-RS" sz="3200" b="1" cap="none" spc="0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200" b="1" cap="none" spc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Јерусалим </a:t>
            </a:r>
            <a:endParaRPr lang="sr-Cyrl-RS" sz="3200" b="1" cap="none" spc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x-none" sz="3200" b="1" cap="none" spc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x-none" sz="3200" b="1" cap="none" spc="0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зауставили ходочашће на Христов </a:t>
            </a:r>
            <a:r>
              <a:rPr lang="x-none" sz="3200" b="1" cap="none" spc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гроб.</a:t>
            </a:r>
            <a:endParaRPr lang="sr-Cyrl-RS" sz="3200" b="1" cap="none" spc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endParaRPr lang="en-US" sz="3200" b="1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5715000" y="16505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западноевропских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524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spc="50" smtClean="0">
                <a:ln w="11430"/>
              </a:rPr>
              <a:t>Било их је 8. у пер</a:t>
            </a:r>
            <a:r>
              <a:rPr lang="sr-Cyrl-RS" sz="2400" b="1" spc="50" dirty="0" smtClean="0">
                <a:ln w="11430"/>
              </a:rPr>
              <a:t>и</a:t>
            </a:r>
            <a:r>
              <a:rPr lang="x-none" sz="2400" b="1" spc="50" smtClean="0">
                <a:ln w="11430"/>
              </a:rPr>
              <a:t>оду од 10</a:t>
            </a:r>
            <a:r>
              <a:rPr lang="sr-Latn-RS" sz="2400" b="1" spc="50" dirty="0" smtClean="0">
                <a:ln w="11430"/>
              </a:rPr>
              <a:t>96</a:t>
            </a:r>
            <a:r>
              <a:rPr lang="x-none" sz="2400" b="1" spc="50" smtClean="0">
                <a:ln w="11430"/>
              </a:rPr>
              <a:t>-1270.г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4343400"/>
            <a:ext cx="593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Ходочашће-посета светом месту</a:t>
            </a:r>
            <a:r>
              <a:rPr lang="x-none" sz="2400" b="1" smtClean="0">
                <a:ln w="11430"/>
              </a:rPr>
              <a:t>.</a:t>
            </a:r>
            <a:endParaRPr lang="en-US" sz="2400" b="1" dirty="0">
              <a:ln w="1143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0292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ln/>
                <a:solidFill>
                  <a:srgbClr val="002060"/>
                </a:solidFill>
              </a:rPr>
              <a:t>Повод-</a:t>
            </a:r>
            <a:r>
              <a:rPr lang="x-none" sz="2400" b="1" smtClean="0">
                <a:ln/>
                <a:solidFill>
                  <a:srgbClr val="002060"/>
                </a:solidFill>
              </a:rPr>
              <a:t>Византијски цар Алексије I Koмнин тражи</a:t>
            </a:r>
            <a:r>
              <a:rPr lang="sr-Latn-RS" sz="2400" b="1" dirty="0" smtClean="0">
                <a:ln/>
                <a:solidFill>
                  <a:srgbClr val="002060"/>
                </a:solidFill>
              </a:rPr>
              <a:t>o</a:t>
            </a:r>
            <a:r>
              <a:rPr lang="x-none" sz="2400" b="1" smtClean="0">
                <a:ln/>
                <a:solidFill>
                  <a:srgbClr val="002060"/>
                </a:solidFill>
              </a:rPr>
              <a:t> помоћ од папе да истера Турке Селџуке из М</a:t>
            </a:r>
            <a:r>
              <a:rPr lang="sr-Cyrl-RS" sz="2400" b="1" dirty="0" smtClean="0">
                <a:ln/>
                <a:solidFill>
                  <a:srgbClr val="002060"/>
                </a:solidFill>
              </a:rPr>
              <a:t>але </a:t>
            </a:r>
            <a:r>
              <a:rPr lang="x-none" sz="2400" b="1" smtClean="0">
                <a:ln/>
                <a:solidFill>
                  <a:srgbClr val="002060"/>
                </a:solidFill>
              </a:rPr>
              <a:t>Азије. </a:t>
            </a:r>
            <a:endParaRPr lang="en-US" sz="2400" b="1" dirty="0" smtClean="0">
              <a:ln/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029200" y="5181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http://upload.wikimedia.org/wikipedia/commons/thumb/8/8c/Alexios_I_Komnenos.jpg/150px-Alexios_I_Komnen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733800"/>
            <a:ext cx="2286000" cy="2847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Значај крсташких ратова:</a:t>
            </a:r>
            <a:endParaRPr lang="sr-Cyrl-R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x-none" sz="28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x-none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Ојачалу су трговинске везе између западне Европе и Азије.Обогатили се италијански градови </a:t>
            </a:r>
            <a:r>
              <a:rPr lang="sr-Cyrl-R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</a:t>
            </a:r>
            <a:r>
              <a:rPr lang="x-none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ржаве: Венеција и Ђенова поморск</a:t>
            </a:r>
            <a:r>
              <a:rPr lang="sr-Cyrl-R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  <a:r>
              <a:rPr lang="x-none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 трговином.</a:t>
            </a:r>
            <a:endParaRPr lang="sr-Cyrl-R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x-none" sz="28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x-none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Европљ</a:t>
            </a:r>
            <a:r>
              <a:rPr lang="sr-Cyrl-RS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  <a:r>
              <a:rPr lang="x-none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ни су упознали развијено занаство, </a:t>
            </a:r>
            <a:r>
              <a:rPr lang="sr-Cyrl-C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камена утврђења,</a:t>
            </a:r>
            <a:r>
              <a:rPr lang="x-none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културу и проналаске Истока.</a:t>
            </a:r>
            <a:endParaRPr lang="en-US" sz="2800" dirty="0"/>
          </a:p>
        </p:txBody>
      </p:sp>
    </p:spTree>
  </p:cSld>
  <p:clrMapOvr>
    <a:masterClrMapping/>
  </p:clrMapOvr>
  <p:transition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4.bp.blogspot.com/_SkELipSVX1g/TGxbV1wgL2I/AAAAAAAAEVs/1gacuA1p4qM/s1600/wc2_m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09600"/>
            <a:ext cx="70866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52578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x-none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Крсташки ратови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60960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Карта у уџбенику стр.79. </a:t>
            </a:r>
            <a:endParaRPr lang="sr-Latn-CS" b="1" dirty="0"/>
          </a:p>
        </p:txBody>
      </p:sp>
    </p:spTree>
  </p:cSld>
  <p:clrMapOvr>
    <a:masterClrMapping/>
  </p:clrMapOvr>
  <p:transition spd="slow">
    <p:wipe dir="r"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5132" y="1524000"/>
            <a:ext cx="49937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ОШ,,Дудовица”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6248" y="2967335"/>
            <a:ext cx="4091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x-none" sz="5400" b="1" cap="none" spc="0" dirty="0" smtClean="0">
                <a:ln/>
                <a:solidFill>
                  <a:schemeClr val="accent3"/>
                </a:solidFill>
                <a:effectLst/>
              </a:rPr>
              <a:t>Душка, 2011.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rstaš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76288"/>
            <a:ext cx="8572500" cy="53054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00347" y="6019799"/>
            <a:ext cx="43433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Крсташи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a/a8/BlUrban_II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"/>
            <a:ext cx="20574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2286000"/>
            <a:ext cx="4876800" cy="455360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x-none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Папа</a:t>
            </a:r>
            <a:r>
              <a:rPr lang="x-non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x-none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Урбан II </a:t>
            </a:r>
            <a:r>
              <a:rPr lang="x-non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на </a:t>
            </a:r>
            <a:r>
              <a:rPr lang="x-none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сабору у </a:t>
            </a:r>
            <a:r>
              <a:rPr lang="x-none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Клермону 10</a:t>
            </a:r>
            <a:r>
              <a:rPr lang="sr-Latn-ME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x-none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x-non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 </a:t>
            </a:r>
            <a:r>
              <a:rPr lang="x-none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затражио</a:t>
            </a:r>
            <a:r>
              <a:rPr lang="x-non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x-none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да се </a:t>
            </a:r>
            <a:r>
              <a:rPr lang="x-none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ослободи </a:t>
            </a:r>
            <a:r>
              <a:rPr lang="sr-Latn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J</a:t>
            </a:r>
            <a:r>
              <a:rPr lang="x-none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ерусалим </a:t>
            </a:r>
            <a:r>
              <a:rPr lang="x-non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од непријатеља христових а затим обилазио </a:t>
            </a:r>
            <a:r>
              <a:rPr lang="x-none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Француску пози</a:t>
            </a:r>
            <a:r>
              <a:rPr lang="sr-Cyrl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</a:t>
            </a:r>
            <a:r>
              <a:rPr lang="x-none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ајући </a:t>
            </a:r>
            <a:r>
              <a:rPr lang="x-non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у рат за ослобођење светих </a:t>
            </a:r>
            <a:r>
              <a:rPr lang="x-none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места </a:t>
            </a:r>
            <a:r>
              <a:rPr lang="sr-Cyrl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</a:t>
            </a:r>
            <a:r>
              <a:rPr lang="x-none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дел</a:t>
            </a:r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ио</a:t>
            </a:r>
            <a:r>
              <a:rPr lang="x-none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x-none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крстове од црвене тканине</a:t>
            </a:r>
            <a:r>
              <a:rPr lang="x-non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који је пришиван на раме ...   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90500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x-none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Урбан II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9" descr="http://t2.gstatic.com/images?q=tbn:ANd9GcQ_9LmuyJumNqTuHtPhHZIYcecLzAjbH7YYJ1vUa5km8rfW5cHoT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343400"/>
            <a:ext cx="1676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229600" y="4419600"/>
            <a:ext cx="91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x-none" sz="2400" b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</a:t>
            </a:r>
            <a:endParaRPr lang="sr-Latn-RS" sz="2400" b="1" dirty="0" smtClean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lvl="0"/>
            <a:r>
              <a:rPr lang="x-none" sz="2400" b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р</a:t>
            </a:r>
            <a:endParaRPr lang="sr-Latn-RS" sz="2400" b="1" dirty="0" smtClean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lvl="0"/>
            <a:r>
              <a:rPr lang="x-none" sz="2400" b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</a:t>
            </a:r>
            <a:endParaRPr lang="sr-Latn-RS" sz="2400" b="1" dirty="0" smtClean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lvl="0"/>
            <a:r>
              <a:rPr lang="x-none" sz="2400" b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</a:t>
            </a:r>
            <a:endParaRPr lang="sr-Latn-RS" sz="2400" b="1" dirty="0" smtClean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lvl="0"/>
            <a:r>
              <a:rPr lang="x-none" sz="2400" b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а</a:t>
            </a:r>
            <a:endParaRPr lang="sr-Latn-RS" sz="2400" b="1" dirty="0" smtClean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lvl="0"/>
            <a:r>
              <a:rPr lang="x-none" sz="2400" b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ш</a:t>
            </a:r>
            <a:endParaRPr lang="en-US" sz="2400" b="1" dirty="0" smtClean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en-US" sz="2400" dirty="0"/>
          </a:p>
        </p:txBody>
      </p:sp>
      <p:sp>
        <p:nvSpPr>
          <p:cNvPr id="13" name="Right Arrow 12"/>
          <p:cNvSpPr/>
          <p:nvPr/>
        </p:nvSpPr>
        <p:spPr>
          <a:xfrm>
            <a:off x="4724400" y="26670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http://ucionicaistorije.files.wordpress.com/2014/01/sabor-u-klermon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04800"/>
            <a:ext cx="32766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aculty.cua.edu/pennington/MBS201Crusades/First%20Crusade%20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696200" cy="48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2286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Први крсташки поход 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/>
          </a:p>
        </p:txBody>
      </p:sp>
    </p:spTree>
  </p:cSld>
  <p:clrMapOvr>
    <a:masterClrMapping/>
  </p:clrMapOvr>
  <p:transition spd="slow">
    <p:wedg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7315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Први крсташки поход </a:t>
            </a:r>
            <a:r>
              <a:rPr lang="sr-Latn-R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x-none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x-none" sz="2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почео</a:t>
            </a:r>
            <a:r>
              <a:rPr lang="x-none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x-none" sz="2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1096</a:t>
            </a:r>
            <a:r>
              <a:rPr lang="sr-Latn-R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r>
              <a:rPr lang="x-none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  <a:r>
              <a:rPr lang="x-none" sz="2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завршио се ослобођењем Јерусалима </a:t>
            </a:r>
            <a:endParaRPr lang="sr-Latn-RS" sz="28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x-none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 Арабљана </a:t>
            </a:r>
            <a:r>
              <a:rPr lang="x-none" sz="2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1099</a:t>
            </a:r>
            <a:r>
              <a:rPr lang="x-none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sr-Latn-CS" sz="28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x-none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И, стварањем Јерусалимске краљевине </a:t>
            </a:r>
          </a:p>
          <a:p>
            <a:r>
              <a:rPr lang="x-none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чији је први краљ постао </a:t>
            </a:r>
            <a:r>
              <a:rPr lang="x-none" sz="2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вођа крсташа ГОТФРИД БУЈОНСКИ</a:t>
            </a:r>
            <a:r>
              <a:rPr lang="x-none" sz="2800" b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en-US" sz="28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912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Освајање </a:t>
            </a:r>
          </a:p>
          <a:p>
            <a:pPr algn="ctr"/>
            <a:r>
              <a:rPr lang="sr-Cyrl-C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Јерусалима</a:t>
            </a:r>
          </a:p>
          <a:p>
            <a:pPr algn="ctr"/>
            <a:r>
              <a:rPr lang="sr-Latn-C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1099.</a:t>
            </a:r>
            <a:endParaRPr lang="sr-Cyrl-C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0"/>
            <a:ext cx="21526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77000" y="2895600"/>
            <a:ext cx="2514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Готфрид Бујонски вођа </a:t>
            </a:r>
            <a:r>
              <a:rPr lang="sr-Latn-C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sr-Cyrl-C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крсташког похода</a:t>
            </a:r>
            <a:r>
              <a:rPr lang="sr-Cyrl-C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први краљ Јерусалима</a:t>
            </a:r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819400"/>
            <a:ext cx="251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124200" y="5562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Вође</a:t>
            </a:r>
            <a:r>
              <a:rPr lang="sr-Latn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sr-Cyrl-C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Готфрид Бујонски </a:t>
            </a:r>
          </a:p>
          <a:p>
            <a:pPr algn="ctr"/>
            <a:r>
              <a:rPr lang="sr-Cyrl-C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Рајмонд Тулуски</a:t>
            </a:r>
          </a:p>
        </p:txBody>
      </p:sp>
      <p:pic>
        <p:nvPicPr>
          <p:cNvPr id="1026" name="Picture 2" descr="http://upload.wikimedia.org/wikipedia/commons/thumb/5/5c/1099jerusalem.jpg/250px-1099jerusal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743200"/>
            <a:ext cx="2895600" cy="2971800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MTEhUUExQVFhUWGCEXGRgYGRoZGxsbHR0dGiAYGRoYHCggGB0lHhoXIjEhJSkrLi4uFx8zODMsNygtLiwBCgoKDg0OGxAQGywkHyQsLCwsLCwsLCwsLCwsLCwsLCwsLCwsLCw3LDcsLCwsKys3LCwsKywsLCwsLCssKysrK//AABEIAJQAtAMBIgACEQEDEQH/xAAcAAACAgMBAQAAAAAAAAAAAAAEBQMGAAECBwj/xAA/EAACAQMDAgMGAwYFAwQDAAABAhEAAyEEEjEFQRNRYQYicYGRoTKxwQcUQlLR8CNicrLhY5LxQ1NzghUzNP/EABkBAAMBAQEAAAAAAAAAAAAAAAECAwQABf/EACURAAICAgICAgIDAQAAAAAAAAABAhEDIRIxBEETURQiMmFxM//aAAwDAQACEQMRAD8AS3us3WZ0JgElcSMAmu7HUv3e+tzbvAUrBMc96YavoAt3ipuSzGQIxyZzPqKF6h0C8TML6ZrKsiTTi6NTgpRcZEvX+t+OF8NiFEAqRwcyfyq1+z14tp7RZju25MduK89v6K4iwyEH7fGacdP1RFv8RgKe/wBq0w8lwk5d2QyeKpwUVqi7o8k5yT5UB166FQDzmq90br1w3bKkjafdbGTgmcnnFMOu6neAfLA+dbJ+Qpxo814JYp0xTrOqZGML/f6VdNK/iKrjhgD9a801q8z8K9L6TeDWLR2ge4MD0x+lXwSpULnjWyUW8ZNS2l97B4BNQyRwPrXaa1QrliPw/rVpukQjFtkbue/NaWPOorOoW6W2kEA/auziZijCacTpY2pUTInrFdbR/MPkDSbS9XR7jWxMwCsiJFMATQi1LaY0049hhPk351yzRww9eaHiR862p+M+opqQpK5Mfj+9QuSBz+dRrfBmCDBg+h8qkLnFcknsV6OtJqypzEd/hUmovrJ8xz8PMUNjyrnX3ItM3dQBP2/OpZFxTZSD5aIOk6kFSSebrj57qG671OLLsIOds8QQwwB8JPypN0m54K3IJaSYB/hJ5oNn90jdI5iO4H/NedPyZPVHoQ8ePs9R9ldYt2xvGJYyPIwMVlKfYe+RYcYxdP8AtWso8wfAit6u0j3mVHEjMHsTzVqs2P8ADVeYx51Ub/sxc3swuLkmMEHnuZp3pfFUKNy+6K8WdUtnopsJuaYMdmzkZJ4+EUi6x0EbQittBM7eRVjTUvj3QePzM/aKSaj2hRryhlABx8PJjRi36G5UUu9pL1jJBBBwwyKe6u4pUHd/eKsOstqQcYNVDq6wdgjOeftFasOe3sjnxOSsD1RDSZ5wKd9H6xcFrYswgAwoM0lbSkDzJ+1daK0oLW90E9yY+telHPUXRl+G3Uh7d65I952HpFRm+htnJyRHyB/rQLdOkGWwPUZnyPepbug2Ip3ysT/xS/lNxqfYfxoxf6nHTfFDM1piAoXdnmSe0elNruvvKh3B+8kqD2+PFIX0qlve4Ajn55+tSHpKz+EwBJJP8PnxWdZprrotLFCW6ANVqmLyDkdx6VbLPU3ZR72AOSsdu9VjUdOJYxn3ZMRjHemvUrAcKqBsiPxDOBxFVxZ3Ajmxc9DVeoNEb05H3rptedxQuJie2Y7Cl3Tjuttut7mQKAF4nMlj9MVLqLieINlqFCiCSAZIyc9qtLzLIrxGmA9H1DC7cPifwiZMSSfU03TqvvbfFA7SQAKrWo0e4nbthRzXWi0QV1JIYN5Cs8PInDp6NE/HhPZaLnUSsDfukgCBniTUWu15CCT+IwVZYgc/XApJq7XisAuIggzxtrZYmA7EmZBNGXkykqZOHiqLs7tbl8QY8vjznn0qGxp3Yhe5nHyGazUNt5jvHB4/rNd6+1tS2+7MYEefMn1xFZ27NKSRePY+1Fu6GwfFP+1ayuvYdZ05LclzP0WsoWwOhHf6qBfXdIztIER8SO1O72ttiTPGDjJrzPql9DcYLIbcZJNM7OvVFEuWERON351llhXRRSLVp+sbrgULEmJPl/Wptbobe/cUSZ5IqlaLXBrqAH+KYJ5imPU+qMzqQcgyM/p3qbxyXRSMkO2XYdokAjjsfhS3VdPcuGQLEZFA3uoufxuSOQJH5itWtW6rgmTkHymmUWM3YVqtNiDg/CkVnTgXgQxHkY7/AAp4nU2Igw6jvwZrWn06XmUG2DM5nI+9UjNxA9kmoZQsusxklfTjFRuyuBtOAPzzB+lEXXFv3VJLeRIwfhUaraJfxIDqB82PoKeM/bFcL2gDT6E7zEGIot0ERJzzyMVvT3EuXgzKEBwpAgCBwc+tdP0qzuC+Kwn0n9e/arqmrMzm06BjZUfhn5EicULpmLKFJwOAf/FMwh2+7bOwZDs0g0T0DQowN0bGb+XsM96STSHjKxYBA90lQcGCfyqN0VF/iA4NWi4+nkKUAbuB+lIOpObjFbasUDRIBjHP50IyTdIVylYP+6hl2yefSOOfjW0sKrAnMdjRfXNttkFtGKDDcxml9twBcwZkDM8DGMetUVMLmD2bahyVMZkQcUVGZkz8e1M9JpdM22WeWknGFjzNMl6NaLhVLEH+KAc+XNTc1dBVsrDqDIzn1qLq1z/DBzx+Uf1qyajpFu2SGYk/6do7YmfX7Ui63bW4oKsoBME9gcY+1FSTOdl69gmnSg/5j+S1lH+x2gFvThdwbPIGOBWU3OIp5zrLVpS+61liTgZ5jypans+W4MA5GKtOr1skwJIJwSe3/wBai0+oJ/ggZzn61Fyn6Q2hJZ6QloSy7ie+cR8KhTprBw29dvMn+EeZpnd9p5O1EkARPGT+lKNT1e4dyNBDYHaPT1mmV+w2HJbR0PvcYMfpRQ0wgCdxx9BVYLZJBgntNEdL1pR13QROZ8u/2oqNglfobm0i4VhHl3mmun0/hqqiA5n3p4nzrvT9Z0YDFLaqw4BI48x60Brbik7g8yeIjHrSzxgjkl0wzWadDaBdl39wOYzLbvPHFJNYD4oCt7/u8kcx5xit2UJvIoB2u0ARz8Pqa46noHBa4xBm4CAPjJnyxGPSl6GYzQG3II3uZO4ef6Uu6xqJkKWMwTMSD8hxM0YesEe5a2gd3eCTyYpRqta/Jj3h6SfkMfWio27OMt9TcKVEnewnmAeOe9P9LuS0VVStwx4kAERPIg1TE1HvhhJg1azduLN0AgY90mWg9qGWFVQQbXD3jsJYL/eK10jq3ggggkFSSsd+RHnS9tcoLYOeIOee4oF77TjEcUyhoB6Db9oPdYkMAOCwgndxgjFK9V15wWAcNIjI5HpFDdU6y11JZt0QPj/xSjqGqDR23eVLGG6AxlofaW+tyBtYRt2mB96tOm12oZlAFpYw/vTHBwABP1rzB2hsHvHNXvoXiPaGwQFwJImjOCSOQy6n1XffFp9jWomWXG7zzTE6e0clVO6B+AEfnS42b/8Aln1io2W8MnaIrONSLp0Pb4ZgCNx4wOB2rKXeyl/fZZhAlzjywv8AfzrVVS0KyvGyu/aeSSR9ciqr1jWXEuuoYhQYIBiR5fKnXUtUrtvFxoVjCEA5AzBxiYpPqtNbchmwSGZtucjJxOa1TyRukLjxSq2Irc9poiz025cJHcZI7x8B8KdaDR2EabpO3sA2Yyd7L/Jjzq16BfBIYKUFve0bdxIMB7fumTAIaeYalKUUvp3szduAMW2qFNxjBnYIyk/j9Gp303oeksMV1BFyUV0xtwwEACYJwZ9FFWB2W0wVpZbaqk7QFuJcH4sDG3uBxjFV/pyF18Z2yo2pIJwCQBAyaEpcVY0VboG63qlY7vDW3vt7TwMyTOecflSJ9YxAX+UQO2KsDWLe1zcVnuNlWG4MozHusCB8KU3Oik5BbtyhFJHL9nSivRx7PXVNwkmGElSTj1EUx6xrlYfwnESOfnQlj2ZvSIkeZNDDpbkkBic+Xp/zSycXsUXXUbBB/FUr6G6GzA3YwZimNvoF7buCzGCDg/EVH+73t34DjvzVoyVCsEs9OJuKrCZMRNWXqo2ja4yBG3gAeVItPauh98NI4gGfjXere/cabquSRyQc1OdSfYUa0mjtHMS0xBOB61NZ0yA7dq4kknI+FB7XUwFIPrNclXMsZ8uadNUCreghWgFRETJ4P1oTXa0kzxEj/wAVINK5wvI7elDarTui7mXjGfOiqOYK0EiatfsQSfEXbI8wZ+Aj0pDoOmO59AJ7H4Crb7K6IWJd5DyIAP6ClzNcWjouhmjXRcC+GxQDJnv2+lA9f1byqhDPwnHlNNtTrrruPDFvaOd0k/apruqIH4V88z9oFYY/q0Uc7VG/2fKTpmxH+KeefwrWU/8AZ/V7rbYA98jHwHpWVrWXXRMofVdNctO4VZSI3ESfeHYnzqP2Svr+9KtyACjKZGQNskAnviutZ1HcxVrgIEZExiRn1pB1S2J91jwY8+I/Imkg3dM0SX0eg2+jW2S0gZQVtHcywxLKy4POJHegP/xl+0FcFdjEGFw3+pjxu5AkRxM1Uuge0FzTXS7EFXEOwHYxkDj+Grf07rdrVpZsP7pFzYYMTE5x54+taEiL0bv6ZFBFxwiQdrXMyWgeMpH4YzK+opd0PqtpF8NjBBgMR7rjzHkDzTLqfs0qIosl91weGEncoAMjmYJ/SlOr9lXtkC4ob3jKK0tmeGA7Ag7f8tJOHIeM+I9t9ctkkCSB6Eg/ArNc3tSrwV8ZfgjfcEVQ1tvZuwqsh77vc25IgY75wfKm1nr2ptXDab/EdM7SIlds7gw8pE1KeN+h1THVt7gcSzERiVj61Hde5Hu8+nwieKFs+0uq99wiQoX3TkmY7gnz7Cp7/tqWSGs7WMjchDZ4iDEE1H48iY/6/QMNTe3BSZxmc4ri9rbqtGIicRH9xQF/qFud3+KoZiDKgHGMZPBj9ahOtKliFB2ABiRuicHcBhTExJ7VXg2hHxT6H/78xyFEwJwBmoE6qRyOPgaVot5pa4IUEQRAy27d6RgROaCXSXMHJ3RGMGY4HPfngV3A7iixJ1kEmQfzo5NXaYAQv5c1WL4Nr+K2CCFgPuk+UxA+JrR1RMYy2QIMkA7Tt84n1ruAjgvRY7os8wJ4/FQt6zp/4knvlp5qum45wsERuwPTvUQvMdx3EiGYEkDAiGE8kknHpXLH/YHEtOgv2VkoAoJnnt2ou/r0Md+81RW1JSRJBBgqRjHbPpRd7qDAYIPJjbBwAZziM9s0Xh9ncaLVZ6ooZl+X2rs6q2UMkbiCBH2qmq7FWcTAbb8yMT5TUgDAFRyDnBMGMj4E0PiGUVdHpvsjqA1gsokFpyf8q4rKG9gSp07H/qtPfMLImsqqjom0rKPuEuAoPvTPcyaDbiQI+Pzpl1DReFduB8q4DLHkS33xQHi+6WEFSSon7gUJRcWy8XyjaIbtrB90SR39Kh6PrfAv2ru0Sjg9+ODjvhjTh9YVthGGWkcjEARj4Y+VJ7lgy0lfd5poNkpxXZ630jrdlrlu0pm4rmMYhoMg/T6Uy8U/vFthwS/pA2Az9q8Ms6i5bcMjEFCCD6iP6AfM1eND7c3N1qCAHvXFZGySrBWGewBdx8Kr6sm9ukXN+g2r926b9sNERyMktPFK+o+zlnxDct2y1y6Cqtukq3AkcRt/KmHsd1ttV4jsgUhbc7eJ96Ynk0JqOqWtJqtS9xmJFsbUHeMGPXIpbujtp0J9T7LaiyrFmVixRVEAzBnt6VI/s5dCoRaXcrzJXETJMeeBmrxc1iKguXYXaAwnzai9Xd95BH4jz9f6UPhV2N+Q/o8v9pOgsuneE9+5cNzaBxmdx+1C+zHsZeuy+qL27CneQYLORxHkB58+UV6prlJG0jBlTmMHFKNJ1dHuvpVthvCRQWJABBkREH+XPxoxgoqhZZXLaK17V9Ka1YNixbLC8w98sJkyTiMAwfhFUFL6m4LRusAxhZwFA8wcmBA8q9F9qUvPcs2XAXcHjaZBhQcz8cV5jZ6tesTbJk2yZBJI8sH5fcUnF+ikZjDqlpAjTclmhQIX3lAEMxHBBmBQ1/XFyBbUAQBCcgd8jJBqOxpmvHK3IUbnMEsAe4B4FE29ZbTelpAAwhmJLMfnjbQqkUX2bbUgodp2mPDQEA4EMZJMzJFa01o+47g7Dbwo94tJwSO+RxU2j1dsW/Au20mdyPENOZVj/wBv0qPprE+IGYgWgIjmJOAe0GaZxo5S5dgFidq/4i8mVMjn+Zu5qa87APlFngL5fHtnNLdRpHjxIMHMxijn2MZAISACFPc+VPVEuVja/wBLS3ZttdJJuy6oD2/9xz5mRAqXp1oNaDXSxsoCV3H3yZ4V+Vqu39XcuKC+VRQgPfI49aedX6sjWrNu3+FUEj/N5n1oP7A5Muv7Mrh/dGgCPFbtnhTn1rKj/Zg4OkY/9Vv9qVlVJ0K+racOACxj3gOMGZmquMIUMSrEwR5+VWoqTuxgE5ie9BazQAmSJP0+Vas3jKe4mXx/JWPT6K1rLqwCAJBmTIrrTWt3cCeKN1nSiQdvHxqAdNZYB3ehrI/HktI3fkxb/o0uk94biQvJIE1DrNGFSQTzwRnERjtI/IUY+qLGGt54IX71JbUsrHIUCe5zxUP2T2WahJXFhfsR7U3NMXsjaVdfcLQNrwdsnuDkfKjfaHq6X7yM68+HuPpckkKO8bD9RVUuo+2IBHqKCuo4g5kCB6RxVYq9keNH0J1ULcs4YEEqRPliufaWz4isoYq23cOexHl6mvHrXtXcUA7hvskFJxvX+JPTMVbup+2LM+ivSy2b4a2wgblaVgbjjDRSpffYGmnouPSenbrLG4XJYklgzKSBgcHypd7HdIW3dv3P5jA+Q9f9RoE+09y3pt5gnxbggYlFJ8+DHeuNH7RXLdu46G06FBftkyJDA8x5bRR+RCrG2qE37TtWUuWrqmHFwgH/ALuR8lqsaHVq1z94u2wzthQBCHaILN6117d667cNveqiZYDPJAJHPbco+dZ4AYhEJthFESJkxM+hMx8qSb/Wi2KNPfoP1dxngIx2wS7KsgA/hEzJnIn0pXa0yW2ZncMxWQBgCOd08ny86V3L7287oJMHkcUTow2pclyAiwWLR24ANKoOP+DvInpAOrdi2/zMg+frUrXnDSn/AKsAgd5PH1P2orql8u0GPSDipPZsr4yM+0BDPPJqsnULJq+eie9be1KB1xM22MLHnMGfhQWrs3CEDOASJ2iDAPBxj5Uw61cER2bd9Qsiklm6qKhiM57SAeB61OEnJWy2RU6ObjQoXmCcjvPmO1E6YwigbTmT5/OouoBhDAATBmfOtae9tssZ/EwjHlOaq+iC7PTP2aoRpWxzdY/Zayuv2YIBozJz4jE/RcVqnJAm5VL5MzEdok1p1kDvzz8oofUMMye5/PFbt3sjuY59PKvXgeTLs5W2dvbvH9aba3p6HTI+0ycQvJIMZ7cGliMhDZB+Hn/cU00WpHgG0W2jsPX/ADDv9aTJBuqCp/ZX7Wi5gCIgbs/P41zrtNts2ySC1wHHJEEST8ac6WwlxSG3c5IMTyZj5Vx7R6W0tvTsq7iyusdwMQaw+XBVZu8ST50Vu3pCzbS68ESTx6UF4HAMc/3NSukqX8iR9Kl1uqBtptkBAd3bMCCPPisEWz0nDYq1WlBzXFgNtFlrhWyXDMdu6CP4gAQeJ4o7w5+QqRkAWWxPBqimSlA17R+0zX/DFnxEVVYMSY3lipMgfPFEXeoW7ektortJRlgwW96DwvCzPNLbthT3B+H9KgXSrMD5/wB9q60KouOwz2gD3bWkcAndb2CByyQMfGpLIvQzOwVzwD+I4jtwKh/fbvgiyIKh96E8p5hY4pW90l5YMfQH8pFdXIaM2tjNyrDwyg8Rs7vxeh+Hb6VrqWp8NFtJ2gyO5/mPlQSawJJVSJ5k5j5CtqLg3bQWU5JInngTQ4jSn9HGmIZyLpbzEefrU/RLe64VgSst8h2H2rltE4O1rTBjnP8AfbNNfZzpxS9vwBBIlgJ8sE4oyaoSH8hb1PVBrpkMigQVmTPMn4UDrLmAsYGZo/qFoA79pyZMkH3jy2JxUbNbNshlPiE48lA7kdzRg9CSfZDoCGm2QCSZU/pPYVy1kjaGA7mP0mssWiCD9qMXQsU/0njvBotxTOirR6T+zP8A/kbn/wDa3f0WtVr9nVgrpmB58VvyWsoncRR1BAHZe0/nUG6CPhFZWV7Ef4njyCAgAxii+l3Pebj+H8wP1rKyqPoUK6VZVrbSOGEfNbn9BUHW7jNY05JMyciB2+FZWV5vl/xPQ8L/AKFMbFtvifzrq2JtkHPuxW6yvNie0wPRv29KnZqysqiIMDLQZGCD2poq4znFZWUJgRC9vbxXFtRPFZWUrJMhvWgATFROvu7sgk+ePpW6ynj0KBtqHz77c+Z+dS6fUMG+3yHatVlFnQ7YSlhSN3Bnt86k/dV571lZR9HPs6TTA2y2ZH/H9aZdAtBtxM4FZWVHL0NE9D9j7hNp/wD5D/tQ1lZWU0Xo59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MTEhUUExQVFhUWGCEXGRgYGRoZGxsbHR0dGiAYGRoYHCggGB0lHhoXIjEhJSkrLi4uFx8zODMsNygtLiwBCgoKDg0OGxAQGywkHyQsLCwsLCwsLCwsLCwsLCwsLCwsLCwsLCw3LDcsLCwsKys3LCwsKywsLCwsLCssKysrK//AABEIAJQAtAMBIgACEQEDEQH/xAAcAAACAgMBAQAAAAAAAAAAAAAEBQMGAAECBwj/xAA/EAACAQMDAgMGAwYFAwQDAAABAhEAAyEEEjEFQRNRYQYicYGRoTKxwQcUQlLR8CNicrLhY5LxQ1NzghUzNP/EABkBAAMBAQEAAAAAAAAAAAAAAAECAwQABf/EACURAAICAgICAgIDAQAAAAAAAAABAhEDIRIxBEETURQiMmFxM//aAAwDAQACEQMRAD8AS3us3WZ0JgElcSMAmu7HUv3e+tzbvAUrBMc96YavoAt3ipuSzGQIxyZzPqKF6h0C8TML6ZrKsiTTi6NTgpRcZEvX+t+OF8NiFEAqRwcyfyq1+z14tp7RZju25MduK89v6K4iwyEH7fGacdP1RFv8RgKe/wBq0w8lwk5d2QyeKpwUVqi7o8k5yT5UB166FQDzmq90br1w3bKkjafdbGTgmcnnFMOu6neAfLA+dbJ+Qpxo814JYp0xTrOqZGML/f6VdNK/iKrjhgD9a801q8z8K9L6TeDWLR2ge4MD0x+lXwSpULnjWyUW8ZNS2l97B4BNQyRwPrXaa1QrliPw/rVpukQjFtkbue/NaWPOorOoW6W2kEA/auziZijCacTpY2pUTInrFdbR/MPkDSbS9XR7jWxMwCsiJFMATQi1LaY0049hhPk351yzRww9eaHiR862p+M+opqQpK5Mfj+9QuSBz+dRrfBmCDBg+h8qkLnFcknsV6OtJqypzEd/hUmovrJ8xz8PMUNjyrnX3ItM3dQBP2/OpZFxTZSD5aIOk6kFSSebrj57qG671OLLsIOds8QQwwB8JPypN0m54K3IJaSYB/hJ5oNn90jdI5iO4H/NedPyZPVHoQ8ePs9R9ldYt2xvGJYyPIwMVlKfYe+RYcYxdP8AtWso8wfAit6u0j3mVHEjMHsTzVqs2P8ADVeYx51Ub/sxc3swuLkmMEHnuZp3pfFUKNy+6K8WdUtnopsJuaYMdmzkZJ4+EUi6x0EbQittBM7eRVjTUvj3QePzM/aKSaj2hRryhlABx8PJjRi36G5UUu9pL1jJBBBwwyKe6u4pUHd/eKsOstqQcYNVDq6wdgjOeftFasOe3sjnxOSsD1RDSZ5wKd9H6xcFrYswgAwoM0lbSkDzJ+1daK0oLW90E9yY+telHPUXRl+G3Uh7d65I952HpFRm+htnJyRHyB/rQLdOkGWwPUZnyPepbug2Ip3ysT/xS/lNxqfYfxoxf6nHTfFDM1piAoXdnmSe0elNruvvKh3B+8kqD2+PFIX0qlve4Ajn55+tSHpKz+EwBJJP8PnxWdZprrotLFCW6ANVqmLyDkdx6VbLPU3ZR72AOSsdu9VjUdOJYxn3ZMRjHemvUrAcKqBsiPxDOBxFVxZ3Ajmxc9DVeoNEb05H3rptedxQuJie2Y7Cl3Tjuttut7mQKAF4nMlj9MVLqLieINlqFCiCSAZIyc9qtLzLIrxGmA9H1DC7cPifwiZMSSfU03TqvvbfFA7SQAKrWo0e4nbthRzXWi0QV1JIYN5Cs8PInDp6NE/HhPZaLnUSsDfukgCBniTUWu15CCT+IwVZYgc/XApJq7XisAuIggzxtrZYmA7EmZBNGXkykqZOHiqLs7tbl8QY8vjznn0qGxp3Yhe5nHyGazUNt5jvHB4/rNd6+1tS2+7MYEefMn1xFZ27NKSRePY+1Fu6GwfFP+1ayuvYdZ05LclzP0WsoWwOhHf6qBfXdIztIER8SO1O72ttiTPGDjJrzPql9DcYLIbcZJNM7OvVFEuWERON351llhXRRSLVp+sbrgULEmJPl/Wptbobe/cUSZ5IqlaLXBrqAH+KYJ5imPU+qMzqQcgyM/p3qbxyXRSMkO2XYdokAjjsfhS3VdPcuGQLEZFA3uoufxuSOQJH5itWtW6rgmTkHymmUWM3YVqtNiDg/CkVnTgXgQxHkY7/AAp4nU2Igw6jvwZrWn06XmUG2DM5nI+9UjNxA9kmoZQsusxklfTjFRuyuBtOAPzzB+lEXXFv3VJLeRIwfhUaraJfxIDqB82PoKeM/bFcL2gDT6E7zEGIot0ERJzzyMVvT3EuXgzKEBwpAgCBwc+tdP0qzuC+Kwn0n9e/arqmrMzm06BjZUfhn5EicULpmLKFJwOAf/FMwh2+7bOwZDs0g0T0DQowN0bGb+XsM96STSHjKxYBA90lQcGCfyqN0VF/iA4NWi4+nkKUAbuB+lIOpObjFbasUDRIBjHP50IyTdIVylYP+6hl2yefSOOfjW0sKrAnMdjRfXNttkFtGKDDcxml9twBcwZkDM8DGMetUVMLmD2bahyVMZkQcUVGZkz8e1M9JpdM22WeWknGFjzNMl6NaLhVLEH+KAc+XNTc1dBVsrDqDIzn1qLq1z/DBzx+Uf1qyajpFu2SGYk/6do7YmfX7Ui63bW4oKsoBME9gcY+1FSTOdl69gmnSg/5j+S1lH+x2gFvThdwbPIGOBWU3OIp5zrLVpS+61liTgZ5jypans+W4MA5GKtOr1skwJIJwSe3/wBai0+oJ/ggZzn61Fyn6Q2hJZ6QloSy7ie+cR8KhTprBw29dvMn+EeZpnd9p5O1EkARPGT+lKNT1e4dyNBDYHaPT1mmV+w2HJbR0PvcYMfpRQ0wgCdxx9BVYLZJBgntNEdL1pR13QROZ8u/2oqNglfobm0i4VhHl3mmun0/hqqiA5n3p4nzrvT9Z0YDFLaqw4BI48x60Brbik7g8yeIjHrSzxgjkl0wzWadDaBdl39wOYzLbvPHFJNYD4oCt7/u8kcx5xit2UJvIoB2u0ARz8Pqa46noHBa4xBm4CAPjJnyxGPSl6GYzQG3II3uZO4ef6Uu6xqJkKWMwTMSD8hxM0YesEe5a2gd3eCTyYpRqta/Jj3h6SfkMfWio27OMt9TcKVEnewnmAeOe9P9LuS0VVStwx4kAERPIg1TE1HvhhJg1azduLN0AgY90mWg9qGWFVQQbXD3jsJYL/eK10jq3ggggkFSSsd+RHnS9tcoLYOeIOee4oF77TjEcUyhoB6Db9oPdYkMAOCwgndxgjFK9V15wWAcNIjI5HpFDdU6y11JZt0QPj/xSjqGqDR23eVLGG6AxlofaW+tyBtYRt2mB96tOm12oZlAFpYw/vTHBwABP1rzB2hsHvHNXvoXiPaGwQFwJImjOCSOQy6n1XffFp9jWomWXG7zzTE6e0clVO6B+AEfnS42b/8Aln1io2W8MnaIrONSLp0Pb4ZgCNx4wOB2rKXeyl/fZZhAlzjywv8AfzrVVS0KyvGyu/aeSSR9ciqr1jWXEuuoYhQYIBiR5fKnXUtUrtvFxoVjCEA5AzBxiYpPqtNbchmwSGZtucjJxOa1TyRukLjxSq2Irc9poiz025cJHcZI7x8B8KdaDR2EabpO3sA2Yyd7L/Jjzq16BfBIYKUFve0bdxIMB7fumTAIaeYalKUUvp3szduAMW2qFNxjBnYIyk/j9Gp303oeksMV1BFyUV0xtwwEACYJwZ9FFWB2W0wVpZbaqk7QFuJcH4sDG3uBxjFV/pyF18Z2yo2pIJwCQBAyaEpcVY0VboG63qlY7vDW3vt7TwMyTOecflSJ9YxAX+UQO2KsDWLe1zcVnuNlWG4MozHusCB8KU3Oik5BbtyhFJHL9nSivRx7PXVNwkmGElSTj1EUx6xrlYfwnESOfnQlj2ZvSIkeZNDDpbkkBic+Xp/zSycXsUXXUbBB/FUr6G6GzA3YwZimNvoF7buCzGCDg/EVH+73t34DjvzVoyVCsEs9OJuKrCZMRNWXqo2ja4yBG3gAeVItPauh98NI4gGfjXere/cabquSRyQc1OdSfYUa0mjtHMS0xBOB61NZ0yA7dq4kknI+FB7XUwFIPrNclXMsZ8uadNUCreghWgFRETJ4P1oTXa0kzxEj/wAVINK5wvI7elDarTui7mXjGfOiqOYK0EiatfsQSfEXbI8wZ+Aj0pDoOmO59AJ7H4Crb7K6IWJd5DyIAP6ClzNcWjouhmjXRcC+GxQDJnv2+lA9f1byqhDPwnHlNNtTrrruPDFvaOd0k/apruqIH4V88z9oFYY/q0Uc7VG/2fKTpmxH+KeefwrWU/8AZ/V7rbYA98jHwHpWVrWXXRMofVdNctO4VZSI3ESfeHYnzqP2Svr+9KtyACjKZGQNskAnviutZ1HcxVrgIEZExiRn1pB1S2J91jwY8+I/Imkg3dM0SX0eg2+jW2S0gZQVtHcywxLKy4POJHegP/xl+0FcFdjEGFw3+pjxu5AkRxM1Uuge0FzTXS7EFXEOwHYxkDj+Grf07rdrVpZsP7pFzYYMTE5x54+taEiL0bv6ZFBFxwiQdrXMyWgeMpH4YzK+opd0PqtpF8NjBBgMR7rjzHkDzTLqfs0qIosl91weGEncoAMjmYJ/SlOr9lXtkC4ob3jKK0tmeGA7Ag7f8tJOHIeM+I9t9ctkkCSB6Eg/ArNc3tSrwV8ZfgjfcEVQ1tvZuwqsh77vc25IgY75wfKm1nr2ptXDab/EdM7SIlds7gw8pE1KeN+h1THVt7gcSzERiVj61Hde5Hu8+nwieKFs+0uq99wiQoX3TkmY7gnz7Cp7/tqWSGs7WMjchDZ4iDEE1H48iY/6/QMNTe3BSZxmc4ri9rbqtGIicRH9xQF/qFud3+KoZiDKgHGMZPBj9ahOtKliFB2ABiRuicHcBhTExJ7VXg2hHxT6H/78xyFEwJwBmoE6qRyOPgaVot5pa4IUEQRAy27d6RgROaCXSXMHJ3RGMGY4HPfngV3A7iixJ1kEmQfzo5NXaYAQv5c1WL4Nr+K2CCFgPuk+UxA+JrR1RMYy2QIMkA7Tt84n1ruAjgvRY7os8wJ4/FQt6zp/4knvlp5qum45wsERuwPTvUQvMdx3EiGYEkDAiGE8kknHpXLH/YHEtOgv2VkoAoJnnt2ou/r0Md+81RW1JSRJBBgqRjHbPpRd7qDAYIPJjbBwAZziM9s0Xh9ncaLVZ6ooZl+X2rs6q2UMkbiCBH2qmq7FWcTAbb8yMT5TUgDAFRyDnBMGMj4E0PiGUVdHpvsjqA1gsokFpyf8q4rKG9gSp07H/qtPfMLImsqqjom0rKPuEuAoPvTPcyaDbiQI+Pzpl1DReFduB8q4DLHkS33xQHi+6WEFSSon7gUJRcWy8XyjaIbtrB90SR39Kh6PrfAv2ru0Sjg9+ODjvhjTh9YVthGGWkcjEARj4Y+VJ7lgy0lfd5poNkpxXZ630jrdlrlu0pm4rmMYhoMg/T6Uy8U/vFthwS/pA2Az9q8Ms6i5bcMjEFCCD6iP6AfM1eND7c3N1qCAHvXFZGySrBWGewBdx8Kr6sm9ukXN+g2r926b9sNERyMktPFK+o+zlnxDct2y1y6Cqtukq3AkcRt/KmHsd1ttV4jsgUhbc7eJ96Ynk0JqOqWtJqtS9xmJFsbUHeMGPXIpbujtp0J9T7LaiyrFmVixRVEAzBnt6VI/s5dCoRaXcrzJXETJMeeBmrxc1iKguXYXaAwnzai9Xd95BH4jz9f6UPhV2N+Q/o8v9pOgsuneE9+5cNzaBxmdx+1C+zHsZeuy+qL27CneQYLORxHkB58+UV6prlJG0jBlTmMHFKNJ1dHuvpVthvCRQWJABBkREH+XPxoxgoqhZZXLaK17V9Ka1YNixbLC8w98sJkyTiMAwfhFUFL6m4LRusAxhZwFA8wcmBA8q9F9qUvPcs2XAXcHjaZBhQcz8cV5jZ6tesTbJk2yZBJI8sH5fcUnF+ikZjDqlpAjTclmhQIX3lAEMxHBBmBQ1/XFyBbUAQBCcgd8jJBqOxpmvHK3IUbnMEsAe4B4FE29ZbTelpAAwhmJLMfnjbQqkUX2bbUgodp2mPDQEA4EMZJMzJFa01o+47g7Dbwo94tJwSO+RxU2j1dsW/Au20mdyPENOZVj/wBv0qPprE+IGYgWgIjmJOAe0GaZxo5S5dgFidq/4i8mVMjn+Zu5qa87APlFngL5fHtnNLdRpHjxIMHMxijn2MZAISACFPc+VPVEuVja/wBLS3ZttdJJuy6oD2/9xz5mRAqXp1oNaDXSxsoCV3H3yZ4V+Vqu39XcuKC+VRQgPfI49aedX6sjWrNu3+FUEj/N5n1oP7A5Muv7Mrh/dGgCPFbtnhTn1rKj/Zg4OkY/9Vv9qVlVJ0K+racOACxj3gOMGZmquMIUMSrEwR5+VWoqTuxgE5ie9BazQAmSJP0+Vas3jKe4mXx/JWPT6K1rLqwCAJBmTIrrTWt3cCeKN1nSiQdvHxqAdNZYB3ehrI/HktI3fkxb/o0uk94biQvJIE1DrNGFSQTzwRnERjtI/IUY+qLGGt54IX71JbUsrHIUCe5zxUP2T2WahJXFhfsR7U3NMXsjaVdfcLQNrwdsnuDkfKjfaHq6X7yM68+HuPpckkKO8bD9RVUuo+2IBHqKCuo4g5kCB6RxVYq9keNH0J1ULcs4YEEqRPliufaWz4isoYq23cOexHl6mvHrXtXcUA7hvskFJxvX+JPTMVbup+2LM+ivSy2b4a2wgblaVgbjjDRSpffYGmnouPSenbrLG4XJYklgzKSBgcHypd7HdIW3dv3P5jA+Q9f9RoE+09y3pt5gnxbggYlFJ8+DHeuNH7RXLdu46G06FBftkyJDA8x5bRR+RCrG2qE37TtWUuWrqmHFwgH/ALuR8lqsaHVq1z94u2wzthQBCHaILN6117d667cNveqiZYDPJAJHPbco+dZ4AYhEJthFESJkxM+hMx8qSb/Wi2KNPfoP1dxngIx2wS7KsgA/hEzJnIn0pXa0yW2ZncMxWQBgCOd08ny86V3L7287oJMHkcUTow2pclyAiwWLR24ANKoOP+DvInpAOrdi2/zMg+frUrXnDSn/AKsAgd5PH1P2orql8u0GPSDipPZsr4yM+0BDPPJqsnULJq+eie9be1KB1xM22MLHnMGfhQWrs3CEDOASJ2iDAPBxj5Uw61cER2bd9Qsiklm6qKhiM57SAeB61OEnJWy2RU6ObjQoXmCcjvPmO1E6YwigbTmT5/OouoBhDAATBmfOtae9tssZ/EwjHlOaq+iC7PTP2aoRpWxzdY/Zayuv2YIBozJz4jE/RcVqnJAm5VL5MzEdok1p1kDvzz8oofUMMye5/PFbt3sjuY59PKvXgeTLs5W2dvbvH9aba3p6HTI+0ycQvJIMZ7cGliMhDZB+Hn/cU00WpHgG0W2jsPX/ADDv9aTJBuqCp/ZX7Wi5gCIgbs/P41zrtNts2ySC1wHHJEEST8ac6WwlxSG3c5IMTyZj5Vx7R6W0tvTsq7iyusdwMQaw+XBVZu8ST50Vu3pCzbS68ESTx6UF4HAMc/3NSukqX8iR9Kl1uqBtptkBAd3bMCCPPisEWz0nDYq1WlBzXFgNtFlrhWyXDMdu6CP4gAQeJ4o7w5+QqRkAWWxPBqimSlA17R+0zX/DFnxEVVYMSY3lipMgfPFEXeoW7ektortJRlgwW96DwvCzPNLbthT3B+H9KgXSrMD5/wB9q60KouOwz2gD3bWkcAndb2CByyQMfGpLIvQzOwVzwD+I4jtwKh/fbvgiyIKh96E8p5hY4pW90l5YMfQH8pFdXIaM2tjNyrDwyg8Rs7vxeh+Hb6VrqWp8NFtJ2gyO5/mPlQSawJJVSJ5k5j5CtqLg3bQWU5JInngTQ4jSn9HGmIZyLpbzEefrU/RLe64VgSst8h2H2rltE4O1rTBjnP8AfbNNfZzpxS9vwBBIlgJ8sE4oyaoSH8hb1PVBrpkMigQVmTPMn4UDrLmAsYGZo/qFoA79pyZMkH3jy2JxUbNbNshlPiE48lA7kdzRg9CSfZDoCGm2QCSZU/pPYVy1kjaGA7mP0mssWiCD9qMXQsU/0njvBotxTOirR6T+zP8A/kbn/wDa3f0WtVr9nVgrpmB58VvyWsoncRR1BAHZe0/nUG6CPhFZWV7Ef4njyCAgAxii+l3Pebj+H8wP1rKyqPoUK6VZVrbSOGEfNbn9BUHW7jNY05JMyciB2+FZWV5vl/xPQ8L/AKFMbFtvifzrq2JtkHPuxW6yvNie0wPRv29KnZqysqiIMDLQZGCD2poq4znFZWUJgRC9vbxXFtRPFZWUrJMhvWgATFROvu7sgk+ePpW6ynj0KBtqHz77c+Z+dS6fUMG+3yHatVlFnQ7YSlhSN3Bnt86k/dV571lZR9HPs6TTA2y2ZH/H9aZdAtBtxM4FZWVHL0NE9D9j7hNp/wD5D/tQ1lZWU0Xo59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MTEhUUExQVFhUWGCEXGRgYGRoZGxsbHR0dGiAYGRoYHCggGB0lHhoXIjEhJSkrLi4uFx8zODMsNygtLiwBCgoKDg0OGxAQGywkHyQsLCwsLCwsLCwsLCwsLCwsLCwsLCwsLCw3LDcsLCwsKys3LCwsKywsLCwsLCssKysrK//AABEIAJQAtAMBIgACEQEDEQH/xAAcAAACAgMBAQAAAAAAAAAAAAAEBQMGAAECBwj/xAA/EAACAQMDAgMGAwYFAwQDAAABAhEAAyEEEjEFQRNRYQYicYGRoTKxwQcUQlLR8CNicrLhY5LxQ1NzghUzNP/EABkBAAMBAQEAAAAAAAAAAAAAAAECAwQABf/EACURAAICAgICAgIDAQAAAAAAAAABAhEDIRIxBEETURQiMmFxM//aAAwDAQACEQMRAD8AS3us3WZ0JgElcSMAmu7HUv3e+tzbvAUrBMc96YavoAt3ipuSzGQIxyZzPqKF6h0C8TML6ZrKsiTTi6NTgpRcZEvX+t+OF8NiFEAqRwcyfyq1+z14tp7RZju25MduK89v6K4iwyEH7fGacdP1RFv8RgKe/wBq0w8lwk5d2QyeKpwUVqi7o8k5yT5UB166FQDzmq90br1w3bKkjafdbGTgmcnnFMOu6neAfLA+dbJ+Qpxo814JYp0xTrOqZGML/f6VdNK/iKrjhgD9a801q8z8K9L6TeDWLR2ge4MD0x+lXwSpULnjWyUW8ZNS2l97B4BNQyRwPrXaa1QrliPw/rVpukQjFtkbue/NaWPOorOoW6W2kEA/auziZijCacTpY2pUTInrFdbR/MPkDSbS9XR7jWxMwCsiJFMATQi1LaY0049hhPk351yzRww9eaHiR862p+M+opqQpK5Mfj+9QuSBz+dRrfBmCDBg+h8qkLnFcknsV6OtJqypzEd/hUmovrJ8xz8PMUNjyrnX3ItM3dQBP2/OpZFxTZSD5aIOk6kFSSebrj57qG671OLLsIOds8QQwwB8JPypN0m54K3IJaSYB/hJ5oNn90jdI5iO4H/NedPyZPVHoQ8ePs9R9ldYt2xvGJYyPIwMVlKfYe+RYcYxdP8AtWso8wfAit6u0j3mVHEjMHsTzVqs2P8ADVeYx51Ub/sxc3swuLkmMEHnuZp3pfFUKNy+6K8WdUtnopsJuaYMdmzkZJ4+EUi6x0EbQittBM7eRVjTUvj3QePzM/aKSaj2hRryhlABx8PJjRi36G5UUu9pL1jJBBBwwyKe6u4pUHd/eKsOstqQcYNVDq6wdgjOeftFasOe3sjnxOSsD1RDSZ5wKd9H6xcFrYswgAwoM0lbSkDzJ+1daK0oLW90E9yY+telHPUXRl+G3Uh7d65I952HpFRm+htnJyRHyB/rQLdOkGWwPUZnyPepbug2Ip3ysT/xS/lNxqfYfxoxf6nHTfFDM1piAoXdnmSe0elNruvvKh3B+8kqD2+PFIX0qlve4Ajn55+tSHpKz+EwBJJP8PnxWdZprrotLFCW6ANVqmLyDkdx6VbLPU3ZR72AOSsdu9VjUdOJYxn3ZMRjHemvUrAcKqBsiPxDOBxFVxZ3Ajmxc9DVeoNEb05H3rptedxQuJie2Y7Cl3Tjuttut7mQKAF4nMlj9MVLqLieINlqFCiCSAZIyc9qtLzLIrxGmA9H1DC7cPifwiZMSSfU03TqvvbfFA7SQAKrWo0e4nbthRzXWi0QV1JIYN5Cs8PInDp6NE/HhPZaLnUSsDfukgCBniTUWu15CCT+IwVZYgc/XApJq7XisAuIggzxtrZYmA7EmZBNGXkykqZOHiqLs7tbl8QY8vjznn0qGxp3Yhe5nHyGazUNt5jvHB4/rNd6+1tS2+7MYEefMn1xFZ27NKSRePY+1Fu6GwfFP+1ayuvYdZ05LclzP0WsoWwOhHf6qBfXdIztIER8SO1O72ttiTPGDjJrzPql9DcYLIbcZJNM7OvVFEuWERON351llhXRRSLVp+sbrgULEmJPl/Wptbobe/cUSZ5IqlaLXBrqAH+KYJ5imPU+qMzqQcgyM/p3qbxyXRSMkO2XYdokAjjsfhS3VdPcuGQLEZFA3uoufxuSOQJH5itWtW6rgmTkHymmUWM3YVqtNiDg/CkVnTgXgQxHkY7/AAp4nU2Igw6jvwZrWn06XmUG2DM5nI+9UjNxA9kmoZQsusxklfTjFRuyuBtOAPzzB+lEXXFv3VJLeRIwfhUaraJfxIDqB82PoKeM/bFcL2gDT6E7zEGIot0ERJzzyMVvT3EuXgzKEBwpAgCBwc+tdP0qzuC+Kwn0n9e/arqmrMzm06BjZUfhn5EicULpmLKFJwOAf/FMwh2+7bOwZDs0g0T0DQowN0bGb+XsM96STSHjKxYBA90lQcGCfyqN0VF/iA4NWi4+nkKUAbuB+lIOpObjFbasUDRIBjHP50IyTdIVylYP+6hl2yefSOOfjW0sKrAnMdjRfXNttkFtGKDDcxml9twBcwZkDM8DGMetUVMLmD2bahyVMZkQcUVGZkz8e1M9JpdM22WeWknGFjzNMl6NaLhVLEH+KAc+XNTc1dBVsrDqDIzn1qLq1z/DBzx+Uf1qyajpFu2SGYk/6do7YmfX7Ui63bW4oKsoBME9gcY+1FSTOdl69gmnSg/5j+S1lH+x2gFvThdwbPIGOBWU3OIp5zrLVpS+61liTgZ5jypans+W4MA5GKtOr1skwJIJwSe3/wBai0+oJ/ggZzn61Fyn6Q2hJZ6QloSy7ie+cR8KhTprBw29dvMn+EeZpnd9p5O1EkARPGT+lKNT1e4dyNBDYHaPT1mmV+w2HJbR0PvcYMfpRQ0wgCdxx9BVYLZJBgntNEdL1pR13QROZ8u/2oqNglfobm0i4VhHl3mmun0/hqqiA5n3p4nzrvT9Z0YDFLaqw4BI48x60Brbik7g8yeIjHrSzxgjkl0wzWadDaBdl39wOYzLbvPHFJNYD4oCt7/u8kcx5xit2UJvIoB2u0ARz8Pqa46noHBa4xBm4CAPjJnyxGPSl6GYzQG3II3uZO4ef6Uu6xqJkKWMwTMSD8hxM0YesEe5a2gd3eCTyYpRqta/Jj3h6SfkMfWio27OMt9TcKVEnewnmAeOe9P9LuS0VVStwx4kAERPIg1TE1HvhhJg1azduLN0AgY90mWg9qGWFVQQbXD3jsJYL/eK10jq3ggggkFSSsd+RHnS9tcoLYOeIOee4oF77TjEcUyhoB6Db9oPdYkMAOCwgndxgjFK9V15wWAcNIjI5HpFDdU6y11JZt0QPj/xSjqGqDR23eVLGG6AxlofaW+tyBtYRt2mB96tOm12oZlAFpYw/vTHBwABP1rzB2hsHvHNXvoXiPaGwQFwJImjOCSOQy6n1XffFp9jWomWXG7zzTE6e0clVO6B+AEfnS42b/8Aln1io2W8MnaIrONSLp0Pb4ZgCNx4wOB2rKXeyl/fZZhAlzjywv8AfzrVVS0KyvGyu/aeSSR9ciqr1jWXEuuoYhQYIBiR5fKnXUtUrtvFxoVjCEA5AzBxiYpPqtNbchmwSGZtucjJxOa1TyRukLjxSq2Irc9poiz025cJHcZI7x8B8KdaDR2EabpO3sA2Yyd7L/Jjzq16BfBIYKUFve0bdxIMB7fumTAIaeYalKUUvp3szduAMW2qFNxjBnYIyk/j9Gp303oeksMV1BFyUV0xtwwEACYJwZ9FFWB2W0wVpZbaqk7QFuJcH4sDG3uBxjFV/pyF18Z2yo2pIJwCQBAyaEpcVY0VboG63qlY7vDW3vt7TwMyTOecflSJ9YxAX+UQO2KsDWLe1zcVnuNlWG4MozHusCB8KU3Oik5BbtyhFJHL9nSivRx7PXVNwkmGElSTj1EUx6xrlYfwnESOfnQlj2ZvSIkeZNDDpbkkBic+Xp/zSycXsUXXUbBB/FUr6G6GzA3YwZimNvoF7buCzGCDg/EVH+73t34DjvzVoyVCsEs9OJuKrCZMRNWXqo2ja4yBG3gAeVItPauh98NI4gGfjXere/cabquSRyQc1OdSfYUa0mjtHMS0xBOB61NZ0yA7dq4kknI+FB7XUwFIPrNclXMsZ8uadNUCreghWgFRETJ4P1oTXa0kzxEj/wAVINK5wvI7elDarTui7mXjGfOiqOYK0EiatfsQSfEXbI8wZ+Aj0pDoOmO59AJ7H4Crb7K6IWJd5DyIAP6ClzNcWjouhmjXRcC+GxQDJnv2+lA9f1byqhDPwnHlNNtTrrruPDFvaOd0k/apruqIH4V88z9oFYY/q0Uc7VG/2fKTpmxH+KeefwrWU/8AZ/V7rbYA98jHwHpWVrWXXRMofVdNctO4VZSI3ESfeHYnzqP2Svr+9KtyACjKZGQNskAnviutZ1HcxVrgIEZExiRn1pB1S2J91jwY8+I/Imkg3dM0SX0eg2+jW2S0gZQVtHcywxLKy4POJHegP/xl+0FcFdjEGFw3+pjxu5AkRxM1Uuge0FzTXS7EFXEOwHYxkDj+Grf07rdrVpZsP7pFzYYMTE5x54+taEiL0bv6ZFBFxwiQdrXMyWgeMpH4YzK+opd0PqtpF8NjBBgMR7rjzHkDzTLqfs0qIosl91weGEncoAMjmYJ/SlOr9lXtkC4ob3jKK0tmeGA7Ag7f8tJOHIeM+I9t9ctkkCSB6Eg/ArNc3tSrwV8ZfgjfcEVQ1tvZuwqsh77vc25IgY75wfKm1nr2ptXDab/EdM7SIlds7gw8pE1KeN+h1THVt7gcSzERiVj61Hde5Hu8+nwieKFs+0uq99wiQoX3TkmY7gnz7Cp7/tqWSGs7WMjchDZ4iDEE1H48iY/6/QMNTe3BSZxmc4ri9rbqtGIicRH9xQF/qFud3+KoZiDKgHGMZPBj9ahOtKliFB2ABiRuicHcBhTExJ7VXg2hHxT6H/78xyFEwJwBmoE6qRyOPgaVot5pa4IUEQRAy27d6RgROaCXSXMHJ3RGMGY4HPfngV3A7iixJ1kEmQfzo5NXaYAQv5c1WL4Nr+K2CCFgPuk+UxA+JrR1RMYy2QIMkA7Tt84n1ruAjgvRY7os8wJ4/FQt6zp/4knvlp5qum45wsERuwPTvUQvMdx3EiGYEkDAiGE8kknHpXLH/YHEtOgv2VkoAoJnnt2ou/r0Md+81RW1JSRJBBgqRjHbPpRd7qDAYIPJjbBwAZziM9s0Xh9ncaLVZ6ooZl+X2rs6q2UMkbiCBH2qmq7FWcTAbb8yMT5TUgDAFRyDnBMGMj4E0PiGUVdHpvsjqA1gsokFpyf8q4rKG9gSp07H/qtPfMLImsqqjom0rKPuEuAoPvTPcyaDbiQI+Pzpl1DReFduB8q4DLHkS33xQHi+6WEFSSon7gUJRcWy8XyjaIbtrB90SR39Kh6PrfAv2ru0Sjg9+ODjvhjTh9YVthGGWkcjEARj4Y+VJ7lgy0lfd5poNkpxXZ630jrdlrlu0pm4rmMYhoMg/T6Uy8U/vFthwS/pA2Az9q8Ms6i5bcMjEFCCD6iP6AfM1eND7c3N1qCAHvXFZGySrBWGewBdx8Kr6sm9ukXN+g2r926b9sNERyMktPFK+o+zlnxDct2y1y6Cqtukq3AkcRt/KmHsd1ttV4jsgUhbc7eJ96Ynk0JqOqWtJqtS9xmJFsbUHeMGPXIpbujtp0J9T7LaiyrFmVixRVEAzBnt6VI/s5dCoRaXcrzJXETJMeeBmrxc1iKguXYXaAwnzai9Xd95BH4jz9f6UPhV2N+Q/o8v9pOgsuneE9+5cNzaBxmdx+1C+zHsZeuy+qL27CneQYLORxHkB58+UV6prlJG0jBlTmMHFKNJ1dHuvpVthvCRQWJABBkREH+XPxoxgoqhZZXLaK17V9Ka1YNixbLC8w98sJkyTiMAwfhFUFL6m4LRusAxhZwFA8wcmBA8q9F9qUvPcs2XAXcHjaZBhQcz8cV5jZ6tesTbJk2yZBJI8sH5fcUnF+ikZjDqlpAjTclmhQIX3lAEMxHBBmBQ1/XFyBbUAQBCcgd8jJBqOxpmvHK3IUbnMEsAe4B4FE29ZbTelpAAwhmJLMfnjbQqkUX2bbUgodp2mPDQEA4EMZJMzJFa01o+47g7Dbwo94tJwSO+RxU2j1dsW/Au20mdyPENOZVj/wBv0qPprE+IGYgWgIjmJOAe0GaZxo5S5dgFidq/4i8mVMjn+Zu5qa87APlFngL5fHtnNLdRpHjxIMHMxijn2MZAISACFPc+VPVEuVja/wBLS3ZttdJJuy6oD2/9xz5mRAqXp1oNaDXSxsoCV3H3yZ4V+Vqu39XcuKC+VRQgPfI49aedX6sjWrNu3+FUEj/N5n1oP7A5Muv7Mrh/dGgCPFbtnhTn1rKj/Zg4OkY/9Vv9qVlVJ0K+racOACxj3gOMGZmquMIUMSrEwR5+VWoqTuxgE5ie9BazQAmSJP0+Vas3jKe4mXx/JWPT6K1rLqwCAJBmTIrrTWt3cCeKN1nSiQdvHxqAdNZYB3ehrI/HktI3fkxb/o0uk94biQvJIE1DrNGFSQTzwRnERjtI/IUY+qLGGt54IX71JbUsrHIUCe5zxUP2T2WahJXFhfsR7U3NMXsjaVdfcLQNrwdsnuDkfKjfaHq6X7yM68+HuPpckkKO8bD9RVUuo+2IBHqKCuo4g5kCB6RxVYq9keNH0J1ULcs4YEEqRPliufaWz4isoYq23cOexHl6mvHrXtXcUA7hvskFJxvX+JPTMVbup+2LM+ivSy2b4a2wgblaVgbjjDRSpffYGmnouPSenbrLG4XJYklgzKSBgcHypd7HdIW3dv3P5jA+Q9f9RoE+09y3pt5gnxbggYlFJ8+DHeuNH7RXLdu46G06FBftkyJDA8x5bRR+RCrG2qE37TtWUuWrqmHFwgH/ALuR8lqsaHVq1z94u2wzthQBCHaILN6117d667cNveqiZYDPJAJHPbco+dZ4AYhEJthFESJkxM+hMx8qSb/Wi2KNPfoP1dxngIx2wS7KsgA/hEzJnIn0pXa0yW2ZncMxWQBgCOd08ny86V3L7287oJMHkcUTow2pclyAiwWLR24ANKoOP+DvInpAOrdi2/zMg+frUrXnDSn/AKsAgd5PH1P2orql8u0GPSDipPZsr4yM+0BDPPJqsnULJq+eie9be1KB1xM22MLHnMGfhQWrs3CEDOASJ2iDAPBxj5Uw61cER2bd9Qsiklm6qKhiM57SAeB61OEnJWy2RU6ObjQoXmCcjvPmO1E6YwigbTmT5/OouoBhDAATBmfOtae9tssZ/EwjHlOaq+iC7PTP2aoRpWxzdY/Zayuv2YIBozJz4jE/RcVqnJAm5VL5MzEdok1p1kDvzz8oofUMMye5/PFbt3sjuY59PKvXgeTLs5W2dvbvH9aba3p6HTI+0ycQvJIMZ7cGliMhDZB+Hn/cU00WpHgG0W2jsPX/ADDv9aTJBuqCp/ZX7Wi5gCIgbs/P41zrtNts2ySC1wHHJEEST8ac6WwlxSG3c5IMTyZj5Vx7R6W0tvTsq7iyusdwMQaw+XBVZu8ST50Vu3pCzbS68ESTx6UF4HAMc/3NSukqX8iR9Kl1uqBtptkBAd3bMCCPPisEWz0nDYq1WlBzXFgNtFlrhWyXDMdu6CP4gAQeJ4o7w5+QqRkAWWxPBqimSlA17R+0zX/DFnxEVVYMSY3lipMgfPFEXeoW7ektortJRlgwW96DwvCzPNLbthT3B+H9KgXSrMD5/wB9q60KouOwz2gD3bWkcAndb2CByyQMfGpLIvQzOwVzwD+I4jtwKh/fbvgiyIKh96E8p5hY4pW90l5YMfQH8pFdXIaM2tjNyrDwyg8Rs7vxeh+Hb6VrqWp8NFtJ2gyO5/mPlQSawJJVSJ5k5j5CtqLg3bQWU5JInngTQ4jSn9HGmIZyLpbzEefrU/RLe64VgSst8h2H2rltE4O1rTBjnP8AfbNNfZzpxS9vwBBIlgJ8sE4oyaoSH8hb1PVBrpkMigQVmTPMn4UDrLmAsYGZo/qFoA79pyZMkH3jy2JxUbNbNshlPiE48lA7kdzRg9CSfZDoCGm2QCSZU/pPYVy1kjaGA7mP0mssWiCD9qMXQsU/0njvBotxTOirR6T+zP8A/kbn/wDa3f0WtVr9nVgrpmB58VvyWsoncRR1BAHZe0/nUG6CPhFZWV7Ef4njyCAgAxii+l3Pebj+H8wP1rKyqPoUK6VZVrbSOGEfNbn9BUHW7jNY05JMyciB2+FZWV5vl/xPQ8L/AKFMbFtvifzrq2JtkHPuxW6yvNie0wPRv29KnZqysqiIMDLQZGCD2poq4znFZWUJgRC9vbxXFtRPFZWUrJMhvWgATFROvu7sgk+ePpW6ynj0KBtqHz77c+Z+dS6fUMG+3yHatVlFnQ7YSlhSN3Bnt86k/dV571lZR9HPs6TTA2y2ZH/H9aZdAtBtxM4FZWVHL0NE9D9j7hNp/wD5D/tQ1lZWU0Xo59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encrypted-tbn0.gstatic.com/images?q=tbn:ANd9GcTA-tjtHfulasIiqzFec2wlAD0KuyIR49__u9BXaMYbpKwCWZ5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114800"/>
            <a:ext cx="3276600" cy="20574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943600" y="6172200"/>
            <a:ext cx="3200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Сељаци крсташи</a:t>
            </a:r>
            <a:r>
              <a:rPr lang="sr-Latn-RS" sz="2000" b="1" dirty="0" smtClean="0"/>
              <a:t> </a:t>
            </a:r>
            <a:r>
              <a:rPr lang="sr-Cyrl-RS" sz="2000" b="1" dirty="0" smtClean="0"/>
              <a:t>Петра </a:t>
            </a:r>
          </a:p>
          <a:p>
            <a:r>
              <a:rPr lang="sr-Cyrl-RS" sz="2000" b="1" dirty="0" smtClean="0"/>
              <a:t>Пустињака</a:t>
            </a:r>
            <a:endParaRPr lang="en-US" sz="2000" b="1" dirty="0"/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olitikin-zabavnik.rs/pz/sites/default/files/3295/9%2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8839200" cy="21544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x-none" sz="3200" b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Монаси ратници=витешки монашки редови</a:t>
            </a:r>
            <a:r>
              <a:rPr lang="x-none" sz="3200" b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r>
              <a:rPr lang="x-none" sz="2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x-none" sz="2800" b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Јовановци</a:t>
            </a:r>
            <a:r>
              <a:rPr lang="x-none" sz="2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x-none" sz="2800" b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чувари ходочасника</a:t>
            </a:r>
            <a:r>
              <a:rPr lang="x-none" sz="2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sr-Cyrl-R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Енглези.</a:t>
            </a:r>
          </a:p>
          <a:p>
            <a:r>
              <a:rPr lang="x-none" sz="2800" b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Темплари</a:t>
            </a:r>
            <a:r>
              <a:rPr lang="x-none" sz="2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x-none" sz="2800" b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банкари</a:t>
            </a:r>
            <a:r>
              <a:rPr lang="x-none" sz="2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sr-Cyrl-R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Французи</a:t>
            </a:r>
            <a:endParaRPr lang="x-none" sz="2800" b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x-none" sz="2800" b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Тевтонци</a:t>
            </a:r>
            <a:r>
              <a:rPr lang="x-none" sz="2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sr-Cyrl-RS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Немци</a:t>
            </a:r>
            <a:r>
              <a:rPr lang="x-none" sz="2800" b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таманили Словене око Лабе</a:t>
            </a:r>
            <a:r>
              <a:rPr lang="sr-Cyrl-R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37890" name="Picture 2" descr="http://fantasyartdesign.com/free-wallpapers/imgs/mid/MysteryTemplars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4762500" cy="3228975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914400" y="1676400"/>
            <a:ext cx="0" cy="1905000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2" name="Picture 4" descr="http://www.znanje.org/i/i22/02iv01/02iv0107/momcil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276600"/>
            <a:ext cx="2447925" cy="28575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6553200" y="2209800"/>
            <a:ext cx="0" cy="1066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52400"/>
            <a:ext cx="9144001" cy="2739211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x-none" sz="3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Други крсташки поход </a:t>
            </a:r>
            <a:r>
              <a:rPr lang="x-none" sz="2800" b="1" cap="none" spc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покрећу </a:t>
            </a:r>
            <a:r>
              <a:rPr lang="sr-Latn-RS" sz="2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x-none" sz="2800" b="1" cap="none" spc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1147</a:t>
            </a:r>
            <a:r>
              <a:rPr lang="sr-Latn-RS" sz="2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-1149</a:t>
            </a:r>
            <a:r>
              <a:rPr lang="sr-Latn-RS" sz="2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</a:t>
            </a:r>
            <a:r>
              <a:rPr lang="x-none" sz="2800" b="1" cap="none" spc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x-none" sz="2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Француски краљ </a:t>
            </a:r>
            <a:r>
              <a:rPr lang="x-none" sz="2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Луј VII </a:t>
            </a:r>
            <a:r>
              <a:rPr lang="x-none" sz="2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немачки цар </a:t>
            </a:r>
            <a:r>
              <a:rPr lang="x-none" sz="2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Конрад IV </a:t>
            </a:r>
            <a:r>
              <a:rPr lang="x-none" sz="2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због тога што је славни египатски султан Саладин преотео крсташима краљевину Едесу</a:t>
            </a:r>
            <a:r>
              <a:rPr lang="x-none" sz="2800" b="1" cap="none" spc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sr-Cyrl-R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x-none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  <a:r>
              <a:rPr lang="x-none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бојном </a:t>
            </a:r>
            <a:r>
              <a:rPr lang="x-none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пољу</a:t>
            </a:r>
            <a:r>
              <a:rPr lang="x-none" sz="2800" b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x-none" sz="2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аладин </a:t>
            </a:r>
            <a:r>
              <a:rPr lang="x-none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је</a:t>
            </a:r>
            <a:r>
              <a:rPr lang="x-none" sz="28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x-none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био бољи </a:t>
            </a:r>
            <a:r>
              <a:rPr lang="x-none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x-none" sz="2800" b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x-none" sz="2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1187.истера</a:t>
            </a:r>
            <a:r>
              <a:rPr lang="sr-Cyrl-R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x-none" sz="2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x-none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крсташе </a:t>
            </a:r>
            <a:r>
              <a:rPr lang="x-none" sz="2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Јерусалима</a:t>
            </a:r>
            <a:r>
              <a:rPr lang="x-none" sz="2800" b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sr-Cyrl-R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 је</a:t>
            </a:r>
            <a:r>
              <a:rPr lang="x-none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x-none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повод за Трећи </a:t>
            </a:r>
            <a:r>
              <a:rPr lang="x-none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крсташки </a:t>
            </a:r>
            <a:r>
              <a:rPr lang="sr-Latn-C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2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http://planetejeanjaures.free.fr/histoire/moyen%20age/Croisades/sultan_saladin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48000"/>
            <a:ext cx="23717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6248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А Л А Д И Н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http://www.brown.edu/Courses/HI0110/gallery_images/49_bataille_de_montgisar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276600"/>
            <a:ext cx="403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62400" y="5791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 smtClean="0"/>
              <a:t>Саладин  под  Јерусалимом</a:t>
            </a:r>
            <a:endParaRPr lang="en-US" sz="2400" b="1" dirty="0"/>
          </a:p>
        </p:txBody>
      </p:sp>
    </p:spTree>
  </p:cSld>
  <p:clrMapOvr>
    <a:masterClrMapping/>
  </p:clrMapOvr>
  <p:transition spd="slow">
    <p:wheel spokes="3"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619</Words>
  <Application>Microsoft Office PowerPoint</Application>
  <PresentationFormat>On-screen Show (4:3)</PresentationFormat>
  <Paragraphs>81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</dc:creator>
  <cp:lastModifiedBy>User</cp:lastModifiedBy>
  <cp:revision>127</cp:revision>
  <dcterms:created xsi:type="dcterms:W3CDTF">2006-08-16T00:00:00Z</dcterms:created>
  <dcterms:modified xsi:type="dcterms:W3CDTF">2017-12-17T17:25:33Z</dcterms:modified>
</cp:coreProperties>
</file>